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323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64" r:id="rId11"/>
    <p:sldId id="365" r:id="rId12"/>
    <p:sldId id="373" r:id="rId13"/>
    <p:sldId id="374" r:id="rId14"/>
    <p:sldId id="378" r:id="rId15"/>
    <p:sldId id="380" r:id="rId16"/>
    <p:sldId id="381" r:id="rId17"/>
    <p:sldId id="382" r:id="rId18"/>
    <p:sldId id="383" r:id="rId19"/>
    <p:sldId id="38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F4B"/>
    <a:srgbClr val="E3621B"/>
    <a:srgbClr val="E46756"/>
    <a:srgbClr val="E77739"/>
    <a:srgbClr val="B4C171"/>
    <a:srgbClr val="C0CB87"/>
    <a:srgbClr val="9FBC44"/>
    <a:srgbClr val="D7D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>
      <p:cViewPr varScale="1">
        <p:scale>
          <a:sx n="66" d="100"/>
          <a:sy n="66" d="100"/>
        </p:scale>
        <p:origin x="4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62F78-BE87-4639-8A61-0536F5A2A652}" type="datetimeFigureOut">
              <a:rPr lang="en-US" smtClean="0"/>
              <a:pPr/>
              <a:t>1/1/17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2BA4D-7700-4942-A5B7-9A6DAA2C5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1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531D2-D8B8-4E49-B9DC-AB013B2C85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531D2-D8B8-4E49-B9DC-AB013B2C852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0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EAF4B"/>
              </a:gs>
              <a:gs pos="100000">
                <a:srgbClr val="D7DEB4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0"/>
            <a:ext cx="28194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06625"/>
            <a:ext cx="7772400" cy="1470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b="1">
                <a:solidFill>
                  <a:srgbClr val="E46756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1750"/>
            <a:ext cx="2133600" cy="476250"/>
          </a:xfrm>
        </p:spPr>
        <p:txBody>
          <a:bodyPr/>
          <a:lstStyle>
            <a:lvl1pPr>
              <a:defRPr>
                <a:solidFill>
                  <a:srgbClr val="E46756"/>
                </a:solidFill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>
                <a:solidFill>
                  <a:srgbClr val="E46756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81750"/>
            <a:ext cx="2133600" cy="476250"/>
          </a:xfrm>
        </p:spPr>
        <p:txBody>
          <a:bodyPr/>
          <a:lstStyle>
            <a:lvl1pPr>
              <a:defRPr>
                <a:solidFill>
                  <a:srgbClr val="E46756"/>
                </a:solidFill>
              </a:defRPr>
            </a:lvl1pPr>
          </a:lstStyle>
          <a:p>
            <a:fld id="{F9319E9B-4E97-4B0D-BFF5-D112E9981E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08536-3F54-4D20-B060-DFF4AB392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DCB73-14E4-4B80-A3AB-146C9B2AA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38AB1-F227-4517-B786-C760BB23C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FA73E-D85D-404F-94CF-0AFF9162CE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4EEC6-0B7B-4F6A-8611-47107A7E3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C24C5-0036-4C73-AFAD-5F7F205E5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C4592-B454-4E30-8065-66271CD42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13B60-EEC1-4682-A639-E0E35FABF3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FD2-19C1-46FC-962D-E169CA352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7BADA-E4D1-450D-A3C6-8F6F1733BC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6813" y="0"/>
            <a:ext cx="16271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2" name="Freeform 8"/>
          <p:cNvSpPr>
            <a:spLocks/>
          </p:cNvSpPr>
          <p:nvPr/>
        </p:nvSpPr>
        <p:spPr bwMode="auto">
          <a:xfrm>
            <a:off x="0" y="0"/>
            <a:ext cx="24384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0"/>
              </a:cxn>
              <a:cxn ang="0">
                <a:pos x="1536" y="4320"/>
              </a:cxn>
              <a:cxn ang="0">
                <a:pos x="671" y="3227"/>
              </a:cxn>
              <a:cxn ang="0">
                <a:pos x="144" y="0"/>
              </a:cxn>
              <a:cxn ang="0">
                <a:pos x="0" y="0"/>
              </a:cxn>
            </a:cxnLst>
            <a:rect l="0" t="0" r="r" b="b"/>
            <a:pathLst>
              <a:path w="1536" h="4320">
                <a:moveTo>
                  <a:pt x="0" y="0"/>
                </a:moveTo>
                <a:lnTo>
                  <a:pt x="0" y="4320"/>
                </a:lnTo>
                <a:lnTo>
                  <a:pt x="1536" y="4320"/>
                </a:lnTo>
                <a:cubicBezTo>
                  <a:pt x="1286" y="4127"/>
                  <a:pt x="903" y="3947"/>
                  <a:pt x="671" y="3227"/>
                </a:cubicBezTo>
                <a:cubicBezTo>
                  <a:pt x="439" y="2507"/>
                  <a:pt x="205" y="529"/>
                  <a:pt x="144" y="0"/>
                </a:cubicBezTo>
                <a:cubicBezTo>
                  <a:pt x="72" y="0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9EAF4B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71AF13-93B5-4F00-B69D-374C6CB409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7773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7773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7773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7773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7773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7773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7773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7773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7773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77739"/>
        </a:buClr>
        <a:buSzPct val="6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77739"/>
        </a:buClr>
        <a:buSzPct val="90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77739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77739"/>
        </a:buClr>
        <a:buFont typeface="Times New Roman" pitchFamily="18" charset="0"/>
        <a:buChar char="─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77739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77739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77739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77739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77739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143000"/>
            <a:ext cx="7239000" cy="3046988"/>
          </a:xfrm>
          <a:prstGeom prst="rect">
            <a:avLst/>
          </a:prstGeom>
          <a:noFill/>
          <a:ln>
            <a:solidFill>
              <a:srgbClr val="9EAF4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3</a:t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dirty="0" smtClean="0"/>
              <a:t>Objectives</a:t>
            </a:r>
            <a:br>
              <a:rPr lang="en-US" dirty="0" smtClean="0"/>
            </a:b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Ask and </a:t>
            </a:r>
            <a:r>
              <a:rPr lang="en-US" dirty="0" smtClean="0"/>
              <a:t>respond </a:t>
            </a:r>
            <a:r>
              <a:rPr lang="en-US" dirty="0"/>
              <a:t>prices for </a:t>
            </a:r>
            <a:r>
              <a:rPr lang="en-US" dirty="0" smtClean="0"/>
              <a:t>clothing items. 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/>
              <a:t>Express </a:t>
            </a:r>
            <a:r>
              <a:rPr lang="en-US" smtClean="0"/>
              <a:t>likes </a:t>
            </a:r>
            <a:r>
              <a:rPr lang="en-US" dirty="0"/>
              <a:t>and dislikes regarding prices, sizes and colors of clothing</a:t>
            </a:r>
            <a:r>
              <a:rPr lang="en-US" dirty="0" smtClean="0"/>
              <a:t>.</a:t>
            </a:r>
          </a:p>
          <a:p>
            <a:pPr marL="457200" indent="-4572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81600"/>
            <a:ext cx="18288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962400"/>
            <a:ext cx="27432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676400"/>
            <a:ext cx="2238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 flipH="1">
            <a:off x="4419600" y="2057400"/>
            <a:ext cx="4419600" cy="1600200"/>
          </a:xfrm>
          <a:prstGeom prst="wedgeRoundRectCallout">
            <a:avLst>
              <a:gd name="adj1" fmla="val 5877"/>
              <a:gd name="adj2" fmla="val 723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/>
                </a:solidFill>
              </a:rPr>
              <a:t>我要买</a:t>
            </a:r>
            <a:r>
              <a:rPr lang="en-US" altLang="zh-CN" sz="3200" dirty="0" smtClean="0">
                <a:solidFill>
                  <a:schemeClr val="tx1"/>
                </a:solidFill>
              </a:rPr>
              <a:t>________</a:t>
            </a:r>
            <a:r>
              <a:rPr lang="zh-CN" altLang="en-US" sz="3200" dirty="0">
                <a:solidFill>
                  <a:schemeClr val="tx1"/>
                </a:solidFill>
              </a:rPr>
              <a:t>。</a:t>
            </a:r>
            <a:r>
              <a:rPr lang="zh-TW" altLang="en-US" dirty="0"/>
              <a:t>？</a:t>
            </a:r>
            <a:endParaRPr lang="en-US" dirty="0"/>
          </a:p>
        </p:txBody>
      </p: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228600" y="152400"/>
            <a:ext cx="1295400" cy="1295400"/>
            <a:chOff x="381000" y="228600"/>
            <a:chExt cx="1295400" cy="1295400"/>
          </a:xfrm>
        </p:grpSpPr>
        <p:pic>
          <p:nvPicPr>
            <p:cNvPr id="5133" name="Picture 4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" y="2286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33400" y="304800"/>
              <a:ext cx="990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541020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4191000"/>
            <a:ext cx="15716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3810000"/>
            <a:ext cx="1433513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>
          <a:xfrm flipH="1">
            <a:off x="2743200" y="20064"/>
            <a:ext cx="3276600" cy="1600200"/>
          </a:xfrm>
          <a:prstGeom prst="wedgeRoundRectCallout">
            <a:avLst>
              <a:gd name="adj1" fmla="val 41866"/>
              <a:gd name="adj2" fmla="val 5571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           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/>
                </a:solidFill>
              </a:rPr>
              <a:t>你</a:t>
            </a:r>
            <a:r>
              <a:rPr lang="zh-CN" altLang="en-US" sz="3200" dirty="0" smtClean="0">
                <a:solidFill>
                  <a:schemeClr val="tx1"/>
                </a:solidFill>
              </a:rPr>
              <a:t>好</a:t>
            </a:r>
            <a:r>
              <a:rPr lang="en-US" altLang="zh-CN" sz="3200" dirty="0">
                <a:solidFill>
                  <a:schemeClr val="tx1"/>
                </a:solidFill>
              </a:rPr>
              <a:t>,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/>
                </a:solidFill>
              </a:rPr>
              <a:t>   你要买什么？</a:t>
            </a:r>
            <a:r>
              <a:rPr lang="zh-TW" altLang="en-US" dirty="0"/>
              <a:t>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390900"/>
            <a:ext cx="3652838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>
          <a:xfrm>
            <a:off x="3276600" y="1295400"/>
            <a:ext cx="6172200" cy="1524000"/>
          </a:xfrm>
          <a:prstGeom prst="wedgeEllipseCallout">
            <a:avLst>
              <a:gd name="adj1" fmla="val -4315"/>
              <a:gd name="adj2" fmla="val 8563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u="sng" dirty="0" smtClean="0">
                <a:solidFill>
                  <a:srgbClr val="0070C0"/>
                </a:solidFill>
              </a:rPr>
              <a:t>这双</a:t>
            </a:r>
            <a:r>
              <a:rPr lang="zh-CN" altLang="en-US" sz="4400" u="sng" dirty="0" smtClean="0">
                <a:solidFill>
                  <a:srgbClr val="FF0000"/>
                </a:solidFill>
              </a:rPr>
              <a:t>鞋子</a:t>
            </a:r>
            <a:r>
              <a:rPr lang="zh-CN" altLang="en-US" sz="4400" dirty="0" smtClean="0">
                <a:solidFill>
                  <a:schemeClr val="tx1"/>
                </a:solidFill>
              </a:rPr>
              <a:t>多少钱？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28600" y="1752600"/>
            <a:ext cx="3581400" cy="1676400"/>
          </a:xfrm>
          <a:prstGeom prst="wedgeEllipseCallout">
            <a:avLst>
              <a:gd name="adj1" fmla="val 35807"/>
              <a:gd name="adj2" fmla="val 7113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chemeClr val="tx1"/>
                </a:solidFill>
              </a:rPr>
              <a:t> </a:t>
            </a:r>
            <a:r>
              <a:rPr lang="en-US" altLang="zh-TW" sz="4000" dirty="0" err="1">
                <a:solidFill>
                  <a:schemeClr val="tx1"/>
                </a:solidFill>
              </a:rPr>
              <a:t>kuài</a:t>
            </a:r>
            <a:r>
              <a:rPr lang="en-US" altLang="zh-TW" sz="4000" dirty="0">
                <a:solidFill>
                  <a:schemeClr val="tx1"/>
                </a:solidFill>
              </a:rPr>
              <a:t> </a:t>
            </a:r>
            <a:r>
              <a:rPr lang="en-US" altLang="zh-TW" sz="4000" dirty="0" smtClean="0">
                <a:solidFill>
                  <a:schemeClr val="tx1"/>
                </a:solidFill>
              </a:rPr>
              <a:t> </a:t>
            </a:r>
            <a:endParaRPr lang="en-US" altLang="zh-TW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400" dirty="0" smtClean="0">
                <a:solidFill>
                  <a:schemeClr val="tx1"/>
                </a:solidFill>
              </a:rPr>
              <a:t>50 </a:t>
            </a:r>
            <a:r>
              <a:rPr lang="zh-CN" altLang="en-US" sz="4400" dirty="0" smtClean="0">
                <a:solidFill>
                  <a:schemeClr val="tx1"/>
                </a:solidFill>
              </a:rPr>
              <a:t>块</a:t>
            </a:r>
            <a:r>
              <a:rPr lang="en-US" altLang="zh-CN" sz="4400" dirty="0" smtClean="0">
                <a:solidFill>
                  <a:schemeClr val="tx1"/>
                </a:solidFill>
              </a:rPr>
              <a:t> </a:t>
            </a:r>
            <a:r>
              <a:rPr lang="zh-CN" altLang="en-US" sz="4400" dirty="0" smtClean="0">
                <a:solidFill>
                  <a:schemeClr val="tx1"/>
                </a:solidFill>
              </a:rPr>
              <a:t>钱！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200400"/>
            <a:ext cx="1587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broadsm\Local Settings\Temporary Internet Files\Content.IE5\3S5780TF\MC9000132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01793">
            <a:off x="7354888" y="3932238"/>
            <a:ext cx="10160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 rot="5076749">
            <a:off x="7498556" y="4988719"/>
            <a:ext cx="911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$50</a:t>
            </a:r>
          </a:p>
        </p:txBody>
      </p:sp>
    </p:spTree>
    <p:extLst>
      <p:ext uri="{BB962C8B-B14F-4D97-AF65-F5344CB8AC3E}">
        <p14:creationId xmlns:p14="http://schemas.microsoft.com/office/powerpoint/2010/main" val="37568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429000"/>
            <a:ext cx="37639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228600" y="152400"/>
            <a:ext cx="1600200" cy="1524000"/>
            <a:chOff x="381000" y="228600"/>
            <a:chExt cx="1295400" cy="1295400"/>
          </a:xfrm>
        </p:grpSpPr>
        <p:pic>
          <p:nvPicPr>
            <p:cNvPr id="14347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2286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33930" y="304165"/>
              <a:ext cx="989542" cy="152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57600"/>
            <a:ext cx="19812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352800"/>
            <a:ext cx="2312988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6400800" y="6248400"/>
            <a:ext cx="11430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￥</a:t>
            </a:r>
            <a:r>
              <a:rPr lang="en-US" altLang="zh-CN" b="1" dirty="0">
                <a:solidFill>
                  <a:srgbClr val="FF0000"/>
                </a:solidFill>
              </a:rPr>
              <a:t>25.00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657600" y="1295400"/>
            <a:ext cx="5486400" cy="1600200"/>
          </a:xfrm>
          <a:prstGeom prst="wedgeEllipseCallout">
            <a:avLst>
              <a:gd name="adj1" fmla="val -14267"/>
              <a:gd name="adj2" fmla="val 10297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chemeClr val="tx1"/>
                </a:solidFill>
              </a:rPr>
              <a:t>这件蓝色的衬衫多少钱？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457200" y="1676400"/>
            <a:ext cx="3657600" cy="1600200"/>
          </a:xfrm>
          <a:prstGeom prst="wedgeEllipseCallout">
            <a:avLst>
              <a:gd name="adj1" fmla="val 31597"/>
              <a:gd name="adj2" fmla="val 13388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200" dirty="0" err="1" smtClean="0">
                <a:solidFill>
                  <a:schemeClr val="tx1"/>
                </a:solidFill>
              </a:rPr>
              <a:t>kuài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400" u="sng" dirty="0" smtClean="0">
                <a:solidFill>
                  <a:schemeClr val="tx1"/>
                </a:solidFill>
              </a:rPr>
              <a:t>   25</a:t>
            </a:r>
            <a:r>
              <a:rPr lang="zh-TW" altLang="en-US" sz="4400" dirty="0" smtClean="0">
                <a:solidFill>
                  <a:schemeClr val="tx1"/>
                </a:solidFill>
              </a:rPr>
              <a:t>块</a:t>
            </a:r>
            <a:r>
              <a:rPr lang="zh-CN" altLang="en-US" sz="4400" dirty="0" smtClean="0">
                <a:solidFill>
                  <a:schemeClr val="tx1"/>
                </a:solidFill>
              </a:rPr>
              <a:t>钱！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53200" y="6248400"/>
            <a:ext cx="8382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？？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540551">
            <a:off x="5264758" y="5823307"/>
            <a:ext cx="990600" cy="6096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7" grpId="1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3733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Documents and Settings\broadsm\Local Settings\Temporary Internet Files\Content.IE5\3S5780TF\MC9000132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10948">
            <a:off x="1514475" y="-103187"/>
            <a:ext cx="1328738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 rot="2251495">
            <a:off x="1287463" y="493713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$100</a:t>
            </a:r>
          </a:p>
        </p:txBody>
      </p:sp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838200"/>
            <a:ext cx="38862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Documents and Settings\broadsm\Local Settings\Temporary Internet Files\Content.IE5\3S5780TF\MC9000132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433847">
            <a:off x="6986588" y="-42863"/>
            <a:ext cx="1328737" cy="207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12"/>
          <p:cNvSpPr txBox="1">
            <a:spLocks noChangeArrowheads="1"/>
          </p:cNvSpPr>
          <p:nvPr/>
        </p:nvSpPr>
        <p:spPr bwMode="auto">
          <a:xfrm rot="-1852824">
            <a:off x="7466013" y="460375"/>
            <a:ext cx="1066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$800</a:t>
            </a:r>
          </a:p>
        </p:txBody>
      </p:sp>
      <p:sp>
        <p:nvSpPr>
          <p:cNvPr id="19464" name="TextBox 13"/>
          <p:cNvSpPr txBox="1">
            <a:spLocks noChangeArrowheads="1"/>
          </p:cNvSpPr>
          <p:nvPr/>
        </p:nvSpPr>
        <p:spPr bwMode="auto">
          <a:xfrm>
            <a:off x="0" y="2057400"/>
            <a:ext cx="2438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8000">
                <a:latin typeface="Calibri" pitchFamily="34" charset="0"/>
              </a:rPr>
              <a:t>便宜</a:t>
            </a:r>
            <a:endParaRPr lang="en-US" sz="8000">
              <a:latin typeface="Calibri" pitchFamily="34" charset="0"/>
            </a:endParaRPr>
          </a:p>
        </p:txBody>
      </p:sp>
      <p:sp>
        <p:nvSpPr>
          <p:cNvPr id="19465" name="TextBox 14"/>
          <p:cNvSpPr txBox="1">
            <a:spLocks noChangeArrowheads="1"/>
          </p:cNvSpPr>
          <p:nvPr/>
        </p:nvSpPr>
        <p:spPr bwMode="auto">
          <a:xfrm>
            <a:off x="7543800" y="2362200"/>
            <a:ext cx="144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8000" dirty="0" smtClean="0">
                <a:latin typeface="Calibri" pitchFamily="34" charset="0"/>
              </a:rPr>
              <a:t>贵</a:t>
            </a:r>
            <a:endParaRPr lang="en-US" sz="8000" dirty="0">
              <a:latin typeface="Calibri" pitchFamily="34" charset="0"/>
            </a:endParaRPr>
          </a:p>
        </p:txBody>
      </p:sp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152400" y="1600200"/>
            <a:ext cx="1981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400">
                <a:latin typeface="Calibri" pitchFamily="34" charset="0"/>
              </a:rPr>
              <a:t> </a:t>
            </a:r>
            <a:r>
              <a:rPr lang="en-US" altLang="zh-TW" sz="4400">
                <a:latin typeface="Calibri" pitchFamily="34" charset="0"/>
              </a:rPr>
              <a:t>pián yí </a:t>
            </a:r>
            <a:endParaRPr lang="en-US" sz="4400">
              <a:latin typeface="Calibri" pitchFamily="34" charset="0"/>
            </a:endParaRPr>
          </a:p>
        </p:txBody>
      </p:sp>
      <p:sp>
        <p:nvSpPr>
          <p:cNvPr id="19467" name="TextBox 16"/>
          <p:cNvSpPr txBox="1">
            <a:spLocks noChangeArrowheads="1"/>
          </p:cNvSpPr>
          <p:nvPr/>
        </p:nvSpPr>
        <p:spPr bwMode="auto">
          <a:xfrm>
            <a:off x="7543800" y="1905000"/>
            <a:ext cx="106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400">
                <a:latin typeface="Calibri" pitchFamily="34" charset="0"/>
              </a:rPr>
              <a:t> </a:t>
            </a:r>
            <a:r>
              <a:rPr lang="en-US" altLang="zh-TW" sz="4400">
                <a:latin typeface="Calibri" pitchFamily="34" charset="0"/>
              </a:rPr>
              <a:t>guì  </a:t>
            </a:r>
            <a:endParaRPr lang="en-US" sz="4400">
              <a:latin typeface="Calibri" pitchFamily="34" charset="0"/>
            </a:endParaRPr>
          </a:p>
        </p:txBody>
      </p:sp>
      <p:sp>
        <p:nvSpPr>
          <p:cNvPr id="18" name="Left Arrow 17"/>
          <p:cNvSpPr/>
          <p:nvPr/>
        </p:nvSpPr>
        <p:spPr>
          <a:xfrm rot="4185821">
            <a:off x="7589044" y="1562894"/>
            <a:ext cx="720725" cy="21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Left Arrow 18"/>
          <p:cNvSpPr/>
          <p:nvPr/>
        </p:nvSpPr>
        <p:spPr>
          <a:xfrm rot="8072279">
            <a:off x="984250" y="1298576"/>
            <a:ext cx="714375" cy="1460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/>
      <p:bldP spid="19466" grpId="0"/>
      <p:bldP spid="19467" grpId="0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0975"/>
            <a:ext cx="482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350" y="3048000"/>
            <a:ext cx="5156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6019800" y="914400"/>
            <a:ext cx="2438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8000">
                <a:latin typeface="Calibri" pitchFamily="34" charset="0"/>
              </a:rPr>
              <a:t>便宜</a:t>
            </a:r>
            <a:endParaRPr lang="en-US" sz="8000">
              <a:latin typeface="Calibri" pitchFamily="34" charset="0"/>
            </a:endParaRP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990600" y="4495800"/>
            <a:ext cx="144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8000" dirty="0" smtClean="0">
                <a:latin typeface="Calibri" pitchFamily="34" charset="0"/>
              </a:rPr>
              <a:t>贵</a:t>
            </a:r>
            <a:endParaRPr lang="en-US" sz="8000" dirty="0">
              <a:latin typeface="Calibri" pitchFamily="34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6172200" y="457200"/>
            <a:ext cx="1981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400">
                <a:latin typeface="Calibri" pitchFamily="34" charset="0"/>
              </a:rPr>
              <a:t> </a:t>
            </a:r>
            <a:r>
              <a:rPr lang="en-US" altLang="zh-TW" sz="4400">
                <a:latin typeface="Calibri" pitchFamily="34" charset="0"/>
              </a:rPr>
              <a:t>pián yí </a:t>
            </a:r>
            <a:endParaRPr lang="en-US" sz="4400">
              <a:latin typeface="Calibri" pitchFamily="34" charset="0"/>
            </a:endParaRP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1066800" y="3886200"/>
            <a:ext cx="106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400">
                <a:latin typeface="Calibri" pitchFamily="34" charset="0"/>
              </a:rPr>
              <a:t> </a:t>
            </a:r>
            <a:r>
              <a:rPr lang="en-US" altLang="zh-TW" sz="4400">
                <a:latin typeface="Calibri" pitchFamily="34" charset="0"/>
              </a:rPr>
              <a:t>guì  </a:t>
            </a:r>
            <a:endParaRPr lang="en-US" sz="4400">
              <a:latin typeface="Calibri" pitchFamily="34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257800" y="1371600"/>
            <a:ext cx="838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0800000">
            <a:off x="2362200" y="4876800"/>
            <a:ext cx="838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1219200" y="24384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$15,000</a:t>
            </a:r>
          </a:p>
        </p:txBody>
      </p:sp>
      <p:sp>
        <p:nvSpPr>
          <p:cNvPr id="20491" name="TextBox 10"/>
          <p:cNvSpPr txBox="1">
            <a:spLocks noChangeArrowheads="1"/>
          </p:cNvSpPr>
          <p:nvPr/>
        </p:nvSpPr>
        <p:spPr bwMode="auto">
          <a:xfrm>
            <a:off x="6858000" y="58674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$250,000</a:t>
            </a:r>
          </a:p>
        </p:txBody>
      </p:sp>
    </p:spTree>
    <p:extLst>
      <p:ext uri="{BB962C8B-B14F-4D97-AF65-F5344CB8AC3E}">
        <p14:creationId xmlns:p14="http://schemas.microsoft.com/office/powerpoint/2010/main" val="385160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3200400"/>
            <a:ext cx="3362325" cy="2514600"/>
          </a:xfr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352800"/>
            <a:ext cx="1927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990600" y="1219200"/>
            <a:ext cx="2438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8000">
                <a:latin typeface="Calibri" pitchFamily="34" charset="0"/>
              </a:rPr>
              <a:t>便宜</a:t>
            </a:r>
            <a:endParaRPr lang="en-US" sz="8000">
              <a:latin typeface="Calibri" pitchFamily="34" charset="0"/>
            </a:endParaRP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5791200" y="1143000"/>
            <a:ext cx="144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8000" dirty="0" smtClean="0">
                <a:latin typeface="Calibri" pitchFamily="34" charset="0"/>
              </a:rPr>
              <a:t>贵</a:t>
            </a:r>
            <a:endParaRPr lang="en-US" sz="8000" dirty="0">
              <a:latin typeface="Calibri" pitchFamily="34" charset="0"/>
            </a:endParaRP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1143000" y="762000"/>
            <a:ext cx="1981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400">
                <a:latin typeface="Calibri" pitchFamily="34" charset="0"/>
              </a:rPr>
              <a:t> </a:t>
            </a:r>
            <a:r>
              <a:rPr lang="en-US" altLang="zh-TW" sz="4400">
                <a:latin typeface="Calibri" pitchFamily="34" charset="0"/>
              </a:rPr>
              <a:t>pián yí </a:t>
            </a:r>
            <a:endParaRPr lang="en-US" sz="4400">
              <a:latin typeface="Calibri" pitchFamily="34" charset="0"/>
            </a:endParaRP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5791200" y="685800"/>
            <a:ext cx="106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400">
                <a:latin typeface="Calibri" pitchFamily="34" charset="0"/>
              </a:rPr>
              <a:t> </a:t>
            </a:r>
            <a:r>
              <a:rPr lang="en-US" altLang="zh-TW" sz="4400">
                <a:latin typeface="Calibri" pitchFamily="34" charset="0"/>
              </a:rPr>
              <a:t>guì  </a:t>
            </a:r>
            <a:endParaRPr lang="en-US" sz="4400">
              <a:latin typeface="Calibri" pitchFamily="34" charset="0"/>
            </a:endParaRPr>
          </a:p>
        </p:txBody>
      </p:sp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990600" y="56388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$ 8,000</a:t>
            </a:r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5257800" y="57150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$ 2,568,000</a:t>
            </a:r>
          </a:p>
        </p:txBody>
      </p:sp>
      <p:sp>
        <p:nvSpPr>
          <p:cNvPr id="11" name="Left Arrow 10"/>
          <p:cNvSpPr/>
          <p:nvPr/>
        </p:nvSpPr>
        <p:spPr>
          <a:xfrm rot="16200000">
            <a:off x="1786731" y="2709069"/>
            <a:ext cx="769938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6200000">
            <a:off x="6057900" y="2628900"/>
            <a:ext cx="762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1" grpId="0"/>
      <p:bldP spid="21512" grpId="0"/>
      <p:bldP spid="11" grpId="0" animBg="1"/>
      <p:bldP spid="11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1990_Rolls_Roy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67050"/>
            <a:ext cx="5865813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xplosion 1 3"/>
          <p:cNvSpPr/>
          <p:nvPr/>
        </p:nvSpPr>
        <p:spPr>
          <a:xfrm>
            <a:off x="0" y="0"/>
            <a:ext cx="5334000" cy="426720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tài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guì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</a:t>
            </a: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太贵了</a:t>
            </a:r>
            <a:r>
              <a:rPr lang="zh-CN" alt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PBiaoKaiW5-HPinIn1WLD" pitchFamily="66" charset="-120"/>
                <a:ea typeface="DFPBiaoKaiW5-HPinIn1WLD" pitchFamily="66" charset="-120"/>
              </a:rPr>
              <a:t>！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5" name="Picture 3" descr="C:\Documents and Settings\broadsm\Local Settings\Temporary Internet Files\Content.IE5\3S5780TF\MC9000132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19613">
            <a:off x="5992790" y="212316"/>
            <a:ext cx="20034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rot="19747176">
            <a:off x="6713405" y="1311326"/>
            <a:ext cx="2005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$</a:t>
            </a:r>
            <a:r>
              <a:rPr lang="en-US" altLang="zh-CN" sz="3200" b="1" dirty="0" smtClean="0">
                <a:latin typeface="Calibri" pitchFamily="34" charset="0"/>
              </a:rPr>
              <a:t>62</a:t>
            </a:r>
            <a:r>
              <a:rPr lang="en-US" sz="3200" b="1" dirty="0" smtClean="0">
                <a:latin typeface="Calibri" pitchFamily="34" charset="0"/>
              </a:rPr>
              <a:t>8,</a:t>
            </a:r>
            <a:r>
              <a:rPr lang="en-US" altLang="zh-CN" sz="3200" b="1" dirty="0" smtClean="0">
                <a:latin typeface="Calibri" pitchFamily="34" charset="0"/>
              </a:rPr>
              <a:t>0</a:t>
            </a:r>
            <a:r>
              <a:rPr lang="en-US" sz="3200" b="1" dirty="0" smtClean="0">
                <a:latin typeface="Calibri" pitchFamily="34" charset="0"/>
              </a:rPr>
              <a:t>00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1852824">
            <a:off x="6713404" y="1387526"/>
            <a:ext cx="2005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$</a:t>
            </a:r>
            <a:r>
              <a:rPr lang="en-US" altLang="zh-CN" sz="3200" b="1" dirty="0" smtClean="0">
                <a:latin typeface="Calibri" pitchFamily="34" charset="0"/>
              </a:rPr>
              <a:t>12</a:t>
            </a:r>
            <a:r>
              <a:rPr lang="en-US" sz="3200" b="1" dirty="0" smtClean="0">
                <a:latin typeface="Calibri" pitchFamily="34" charset="0"/>
              </a:rPr>
              <a:t>8,</a:t>
            </a:r>
            <a:r>
              <a:rPr lang="en-US" altLang="zh-CN" sz="3200" b="1" dirty="0" smtClean="0">
                <a:latin typeface="Calibri" pitchFamily="34" charset="0"/>
              </a:rPr>
              <a:t>0</a:t>
            </a:r>
            <a:r>
              <a:rPr lang="en-US" sz="3200" b="1" dirty="0" smtClean="0">
                <a:latin typeface="Calibri" pitchFamily="34" charset="0"/>
              </a:rPr>
              <a:t>00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1295400"/>
            <a:ext cx="2819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6600" dirty="0" smtClean="0">
                <a:latin typeface="Calibri" pitchFamily="34" charset="0"/>
              </a:rPr>
              <a:t>很贵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219200" y="838200"/>
            <a:ext cx="2209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4400" dirty="0">
                <a:latin typeface="Calibri" pitchFamily="34" charset="0"/>
              </a:rPr>
              <a:t> </a:t>
            </a:r>
            <a:r>
              <a:rPr lang="en-US" altLang="zh-TW" sz="4000" dirty="0" err="1">
                <a:latin typeface="Calibri" pitchFamily="34" charset="0"/>
              </a:rPr>
              <a:t>hěn</a:t>
            </a:r>
            <a:r>
              <a:rPr lang="en-US" altLang="zh-TW" sz="4000" dirty="0">
                <a:latin typeface="Calibri" pitchFamily="34" charset="0"/>
              </a:rPr>
              <a:t> </a:t>
            </a:r>
            <a:r>
              <a:rPr lang="en-US" altLang="zh-TW" sz="4000" dirty="0" err="1" smtClean="0">
                <a:latin typeface="Calibri" pitchFamily="34" charset="0"/>
              </a:rPr>
              <a:t>guì</a:t>
            </a:r>
            <a:r>
              <a:rPr lang="en-US" altLang="zh-TW" sz="4000" dirty="0" smtClean="0">
                <a:latin typeface="Calibri" pitchFamily="34" charset="0"/>
              </a:rPr>
              <a:t>  </a:t>
            </a:r>
            <a:endParaRPr lang="en-US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7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6" grpId="2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05000"/>
            <a:ext cx="3929063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xplosion 1 3"/>
          <p:cNvSpPr/>
          <p:nvPr/>
        </p:nvSpPr>
        <p:spPr>
          <a:xfrm>
            <a:off x="381000" y="0"/>
            <a:ext cx="4589463" cy="381000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tài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guì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</a:t>
            </a: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太贵了</a:t>
            </a:r>
            <a:r>
              <a:rPr lang="zh-CN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PBiaoKaiW5-HPinIn1WLD" pitchFamily="66" charset="-120"/>
                <a:ea typeface="DFPBiaoKaiW5-HPinIn1WLD" pitchFamily="66" charset="-120"/>
              </a:rPr>
              <a:t>！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Picture 3" descr="C:\Documents and Settings\broadsm\Local Settings\Temporary Internet Files\Content.IE5\3S5780TF\MC9000132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433847">
            <a:off x="6148388" y="200025"/>
            <a:ext cx="20034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rot="-1852824">
            <a:off x="6980238" y="1401763"/>
            <a:ext cx="14684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Calibri" pitchFamily="34" charset="0"/>
              </a:rPr>
              <a:t>￥</a:t>
            </a:r>
            <a:r>
              <a:rPr lang="en-US" altLang="zh-CN" sz="3200" b="1">
                <a:latin typeface="Calibri" pitchFamily="34" charset="0"/>
              </a:rPr>
              <a:t>1500</a:t>
            </a:r>
            <a:endParaRPr lang="en-US" sz="32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3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81200"/>
            <a:ext cx="3325446" cy="463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xplosion 1 3"/>
          <p:cNvSpPr/>
          <p:nvPr/>
        </p:nvSpPr>
        <p:spPr>
          <a:xfrm>
            <a:off x="381000" y="0"/>
            <a:ext cx="4589463" cy="381000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tài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guì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</a:t>
            </a: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太贵了</a:t>
            </a:r>
            <a:r>
              <a:rPr lang="zh-CN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PBiaoKaiW5-HPinIn1WLD" pitchFamily="66" charset="-120"/>
                <a:ea typeface="DFPBiaoKaiW5-HPinIn1WLD" pitchFamily="66" charset="-120"/>
              </a:rPr>
              <a:t>！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Picture 3" descr="C:\Documents and Settings\broadsm\Local Settings\Temporary Internet Files\Content.IE5\3S5780TF\MC9000132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433847">
            <a:off x="6148388" y="200025"/>
            <a:ext cx="20034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rot="-1852824">
            <a:off x="7234415" y="1385593"/>
            <a:ext cx="1106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Calibri" pitchFamily="34" charset="0"/>
              </a:rPr>
              <a:t>$30</a:t>
            </a:r>
          </a:p>
        </p:txBody>
      </p:sp>
    </p:spTree>
    <p:extLst>
      <p:ext uri="{BB962C8B-B14F-4D97-AF65-F5344CB8AC3E}">
        <p14:creationId xmlns:p14="http://schemas.microsoft.com/office/powerpoint/2010/main" val="35933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5" descr="G:\Lin-Chinese currency\1 yu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694238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G:\Lin-Chinese currency\1 yu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667000"/>
            <a:ext cx="4694238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G:\Lin-Chinese currency\1 yu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657600"/>
            <a:ext cx="4694238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4572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     </a:t>
            </a:r>
            <a:r>
              <a:rPr lang="en-US" sz="3200" kern="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qián</a:t>
            </a: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                 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kuài</a:t>
            </a: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qián</a:t>
            </a:r>
            <a:endParaRPr lang="en-US" sz="32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kern="0" dirty="0">
                <a:solidFill>
                  <a:srgbClr val="000000"/>
                </a:solidFill>
                <a:cs typeface="+mn-cs"/>
              </a:rPr>
              <a:t>Q: </a:t>
            </a:r>
            <a:r>
              <a:rPr lang="zh-CN" altLang="en-US" sz="4400" kern="0" dirty="0" smtClean="0">
                <a:solidFill>
                  <a:srgbClr val="000000"/>
                </a:solidFill>
                <a:latin typeface="宋体" pitchFamily="2" charset="-122"/>
                <a:cs typeface="+mn-cs"/>
              </a:rPr>
              <a:t>多少钱</a:t>
            </a:r>
            <a:r>
              <a:rPr lang="zh-CN" altLang="en-US" sz="4400" kern="0" dirty="0" smtClean="0">
                <a:solidFill>
                  <a:srgbClr val="000000"/>
                </a:solidFill>
                <a:latin typeface="+mn-lt"/>
                <a:cs typeface="+mn-cs"/>
              </a:rPr>
              <a:t>？</a:t>
            </a:r>
            <a:r>
              <a:rPr lang="en-US" altLang="zh-CN" sz="4400" kern="0" dirty="0">
                <a:solidFill>
                  <a:srgbClr val="000000"/>
                </a:solidFill>
                <a:cs typeface="+mn-cs"/>
              </a:rPr>
              <a:t>A: </a:t>
            </a:r>
            <a:r>
              <a:rPr lang="en-US" altLang="zh-CN" sz="4400" kern="0" dirty="0" smtClean="0">
                <a:solidFill>
                  <a:srgbClr val="000000"/>
                </a:solidFill>
                <a:cs typeface="+mn-cs"/>
              </a:rPr>
              <a:t>___</a:t>
            </a:r>
            <a:r>
              <a:rPr lang="zh-CN" altLang="en-US" sz="4400" kern="0" dirty="0" smtClean="0">
                <a:solidFill>
                  <a:srgbClr val="000000"/>
                </a:solidFill>
                <a:latin typeface="+mn-lt"/>
                <a:cs typeface="+mn-cs"/>
              </a:rPr>
              <a:t>块钱。</a:t>
            </a:r>
            <a:endParaRPr lang="en-US" sz="44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2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3" descr="F:\Lin-Chinese currency\5 yu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81213"/>
            <a:ext cx="693420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4572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    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duōshǎo</a:t>
            </a: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qián</a:t>
            </a: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                 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kuài</a:t>
            </a: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qián</a:t>
            </a:r>
            <a:endParaRPr lang="en-US" sz="32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kern="0" dirty="0">
                <a:solidFill>
                  <a:srgbClr val="000000"/>
                </a:solidFill>
                <a:cs typeface="+mn-cs"/>
              </a:rPr>
              <a:t>Q: </a:t>
            </a:r>
            <a:r>
              <a:rPr lang="zh-CN" altLang="en-US" sz="4400" kern="0" dirty="0" smtClean="0">
                <a:solidFill>
                  <a:srgbClr val="000000"/>
                </a:solidFill>
                <a:latin typeface="宋体" pitchFamily="2" charset="-122"/>
                <a:cs typeface="+mn-cs"/>
              </a:rPr>
              <a:t>多少钱</a:t>
            </a:r>
            <a:r>
              <a:rPr lang="zh-CN" altLang="en-US" sz="4400" kern="0" dirty="0" smtClean="0">
                <a:solidFill>
                  <a:srgbClr val="000000"/>
                </a:solidFill>
                <a:latin typeface="+mn-lt"/>
                <a:cs typeface="+mn-cs"/>
              </a:rPr>
              <a:t>？</a:t>
            </a:r>
            <a:r>
              <a:rPr lang="en-US" altLang="zh-CN" sz="4400" kern="0" dirty="0">
                <a:solidFill>
                  <a:srgbClr val="000000"/>
                </a:solidFill>
                <a:cs typeface="+mn-cs"/>
              </a:rPr>
              <a:t>A: </a:t>
            </a:r>
            <a:r>
              <a:rPr lang="en-US" altLang="zh-CN" sz="4400" kern="0" dirty="0" smtClean="0">
                <a:solidFill>
                  <a:srgbClr val="000000"/>
                </a:solidFill>
                <a:cs typeface="+mn-cs"/>
              </a:rPr>
              <a:t>___</a:t>
            </a:r>
            <a:r>
              <a:rPr lang="zh-CN" altLang="en-US" sz="4400" kern="0" dirty="0" smtClean="0">
                <a:solidFill>
                  <a:srgbClr val="000000"/>
                </a:solidFill>
                <a:latin typeface="+mn-lt"/>
                <a:cs typeface="+mn-cs"/>
              </a:rPr>
              <a:t>块钱。</a:t>
            </a:r>
            <a:endParaRPr lang="en-US" sz="44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9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Picture 2" descr="F:\Lin-Chinese currency\10 yu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28800"/>
            <a:ext cx="40386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F:\Lin-Chinese currency\10 yu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14800"/>
            <a:ext cx="40386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F:\Lin-Chinese currency\10 yu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40386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F:\Lin-Chinese currency\10 yu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14800"/>
            <a:ext cx="40386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914400" y="4572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     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  <a:cs typeface="+mn-cs"/>
              </a:rPr>
              <a:t> 		</a:t>
            </a:r>
            <a:r>
              <a:rPr lang="en-US" sz="3200" kern="0" dirty="0" err="1" smtClean="0">
                <a:solidFill>
                  <a:srgbClr val="000000"/>
                </a:solidFill>
                <a:latin typeface="+mn-lt"/>
                <a:cs typeface="+mn-cs"/>
              </a:rPr>
              <a:t>qián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  <a:cs typeface="+mn-cs"/>
              </a:rPr>
              <a:t>                  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kuài</a:t>
            </a: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qián</a:t>
            </a:r>
            <a:endParaRPr lang="en-US" sz="32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kern="0" dirty="0">
                <a:solidFill>
                  <a:srgbClr val="000000"/>
                </a:solidFill>
                <a:cs typeface="+mn-cs"/>
              </a:rPr>
              <a:t>Q: </a:t>
            </a:r>
            <a:r>
              <a:rPr lang="zh-CN" altLang="en-US" sz="4400" kern="0" dirty="0" smtClean="0">
                <a:solidFill>
                  <a:srgbClr val="000000"/>
                </a:solidFill>
                <a:latin typeface="宋体" pitchFamily="2" charset="-122"/>
                <a:cs typeface="+mn-cs"/>
              </a:rPr>
              <a:t>多少钱</a:t>
            </a:r>
            <a:r>
              <a:rPr lang="zh-CN" altLang="en-US" sz="4400" kern="0" dirty="0" smtClean="0">
                <a:solidFill>
                  <a:srgbClr val="000000"/>
                </a:solidFill>
                <a:latin typeface="+mn-lt"/>
                <a:cs typeface="+mn-cs"/>
              </a:rPr>
              <a:t>？</a:t>
            </a:r>
            <a:r>
              <a:rPr lang="en-US" altLang="zh-CN" sz="4400" kern="0" dirty="0">
                <a:solidFill>
                  <a:srgbClr val="000000"/>
                </a:solidFill>
                <a:cs typeface="+mn-cs"/>
              </a:rPr>
              <a:t>A: </a:t>
            </a:r>
            <a:r>
              <a:rPr lang="en-US" altLang="zh-CN" sz="4400" kern="0" dirty="0" smtClean="0">
                <a:solidFill>
                  <a:srgbClr val="000000"/>
                </a:solidFill>
                <a:cs typeface="+mn-cs"/>
              </a:rPr>
              <a:t>___</a:t>
            </a:r>
            <a:r>
              <a:rPr lang="zh-CN" altLang="en-US" sz="4400" kern="0" dirty="0" smtClean="0">
                <a:solidFill>
                  <a:srgbClr val="000000"/>
                </a:solidFill>
                <a:latin typeface="+mn-lt"/>
                <a:cs typeface="+mn-cs"/>
              </a:rPr>
              <a:t>块钱。</a:t>
            </a:r>
            <a:endParaRPr lang="en-US" sz="44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73152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4572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     </a:t>
            </a:r>
            <a:r>
              <a:rPr lang="en-US" sz="3200" kern="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qián</a:t>
            </a: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                 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kuài</a:t>
            </a: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qián</a:t>
            </a:r>
            <a:endParaRPr lang="en-US" sz="32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kern="0" dirty="0">
                <a:solidFill>
                  <a:srgbClr val="000000"/>
                </a:solidFill>
                <a:cs typeface="+mn-cs"/>
              </a:rPr>
              <a:t>Q: </a:t>
            </a:r>
            <a:r>
              <a:rPr lang="zh-CN" altLang="en-US" sz="4400" kern="0" dirty="0" smtClean="0">
                <a:solidFill>
                  <a:srgbClr val="000000"/>
                </a:solidFill>
                <a:latin typeface="宋体" pitchFamily="2" charset="-122"/>
                <a:cs typeface="+mn-cs"/>
              </a:rPr>
              <a:t>多少钱</a:t>
            </a:r>
            <a:r>
              <a:rPr lang="zh-CN" altLang="en-US" sz="4400" kern="0" dirty="0" smtClean="0">
                <a:solidFill>
                  <a:srgbClr val="000000"/>
                </a:solidFill>
                <a:latin typeface="+mn-lt"/>
                <a:cs typeface="+mn-cs"/>
              </a:rPr>
              <a:t>？</a:t>
            </a:r>
            <a:r>
              <a:rPr lang="en-US" altLang="zh-CN" sz="4400" kern="0" dirty="0">
                <a:solidFill>
                  <a:srgbClr val="000000"/>
                </a:solidFill>
                <a:cs typeface="+mn-cs"/>
              </a:rPr>
              <a:t>A: </a:t>
            </a:r>
            <a:r>
              <a:rPr lang="en-US" altLang="zh-CN" sz="4400" kern="0" dirty="0" smtClean="0">
                <a:solidFill>
                  <a:srgbClr val="000000"/>
                </a:solidFill>
                <a:cs typeface="+mn-cs"/>
              </a:rPr>
              <a:t>___</a:t>
            </a:r>
            <a:r>
              <a:rPr lang="zh-CN" altLang="en-US" sz="4400" kern="0" dirty="0" smtClean="0">
                <a:solidFill>
                  <a:srgbClr val="000000"/>
                </a:solidFill>
                <a:latin typeface="+mn-lt"/>
                <a:cs typeface="+mn-cs"/>
              </a:rPr>
              <a:t>块钱。</a:t>
            </a:r>
            <a:endParaRPr lang="en-US" sz="44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9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31520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4572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     </a:t>
            </a:r>
            <a:r>
              <a:rPr lang="en-US" sz="3200" kern="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qián</a:t>
            </a: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                 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kuài</a:t>
            </a: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qián</a:t>
            </a:r>
            <a:endParaRPr lang="en-US" sz="32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kern="0" dirty="0">
                <a:solidFill>
                  <a:srgbClr val="000000"/>
                </a:solidFill>
                <a:cs typeface="+mn-cs"/>
              </a:rPr>
              <a:t>Q: </a:t>
            </a:r>
            <a:r>
              <a:rPr lang="zh-CN" altLang="en-US" sz="4400" kern="0" dirty="0" smtClean="0">
                <a:solidFill>
                  <a:srgbClr val="000000"/>
                </a:solidFill>
                <a:latin typeface="宋体" pitchFamily="2" charset="-122"/>
                <a:cs typeface="+mn-cs"/>
              </a:rPr>
              <a:t>多少钱</a:t>
            </a:r>
            <a:r>
              <a:rPr lang="zh-CN" altLang="en-US" sz="4400" kern="0" dirty="0" smtClean="0">
                <a:solidFill>
                  <a:srgbClr val="000000"/>
                </a:solidFill>
                <a:latin typeface="+mn-lt"/>
                <a:cs typeface="+mn-cs"/>
              </a:rPr>
              <a:t>？</a:t>
            </a:r>
            <a:r>
              <a:rPr lang="en-US" altLang="zh-CN" sz="4400" kern="0" dirty="0">
                <a:solidFill>
                  <a:srgbClr val="000000"/>
                </a:solidFill>
                <a:cs typeface="+mn-cs"/>
              </a:rPr>
              <a:t>A: </a:t>
            </a:r>
            <a:r>
              <a:rPr lang="en-US" altLang="zh-CN" sz="4400" kern="0" dirty="0" smtClean="0">
                <a:solidFill>
                  <a:srgbClr val="000000"/>
                </a:solidFill>
                <a:cs typeface="+mn-cs"/>
              </a:rPr>
              <a:t>___</a:t>
            </a:r>
            <a:r>
              <a:rPr lang="zh-CN" altLang="en-US" sz="4400" kern="0" dirty="0" smtClean="0">
                <a:solidFill>
                  <a:srgbClr val="000000"/>
                </a:solidFill>
                <a:latin typeface="+mn-lt"/>
                <a:cs typeface="+mn-cs"/>
              </a:rPr>
              <a:t>块钱。</a:t>
            </a:r>
            <a:endParaRPr lang="en-US" sz="44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6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41417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914400" y="4572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     </a:t>
            </a:r>
            <a:r>
              <a:rPr lang="en-US" sz="3200" kern="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qián</a:t>
            </a: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                 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kuài</a:t>
            </a:r>
            <a:r>
              <a:rPr lang="en-US" sz="32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+mn-cs"/>
              </a:rPr>
              <a:t>qián</a:t>
            </a:r>
            <a:endParaRPr lang="en-US" sz="32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kern="0" dirty="0">
                <a:solidFill>
                  <a:srgbClr val="000000"/>
                </a:solidFill>
                <a:cs typeface="+mn-cs"/>
              </a:rPr>
              <a:t>Q: </a:t>
            </a:r>
            <a:r>
              <a:rPr lang="zh-CN" altLang="en-US" sz="4400" kern="0" dirty="0" smtClean="0">
                <a:solidFill>
                  <a:srgbClr val="000000"/>
                </a:solidFill>
                <a:latin typeface="宋体" pitchFamily="2" charset="-122"/>
                <a:cs typeface="+mn-cs"/>
              </a:rPr>
              <a:t>多少钱</a:t>
            </a:r>
            <a:r>
              <a:rPr lang="zh-CN" altLang="en-US" sz="4400" kern="0" dirty="0" smtClean="0">
                <a:solidFill>
                  <a:srgbClr val="000000"/>
                </a:solidFill>
                <a:latin typeface="+mn-lt"/>
                <a:cs typeface="+mn-cs"/>
              </a:rPr>
              <a:t>？</a:t>
            </a:r>
            <a:r>
              <a:rPr lang="en-US" altLang="zh-CN" sz="4400" kern="0" dirty="0">
                <a:solidFill>
                  <a:srgbClr val="000000"/>
                </a:solidFill>
                <a:cs typeface="+mn-cs"/>
              </a:rPr>
              <a:t>A: </a:t>
            </a:r>
            <a:r>
              <a:rPr lang="en-US" altLang="zh-CN" sz="4400" kern="0" dirty="0" smtClean="0">
                <a:solidFill>
                  <a:srgbClr val="000000"/>
                </a:solidFill>
                <a:cs typeface="+mn-cs"/>
              </a:rPr>
              <a:t>___</a:t>
            </a:r>
            <a:r>
              <a:rPr lang="zh-CN" altLang="en-US" sz="4400" kern="0" dirty="0" smtClean="0">
                <a:solidFill>
                  <a:srgbClr val="000000"/>
                </a:solidFill>
                <a:latin typeface="+mn-lt"/>
                <a:cs typeface="+mn-cs"/>
              </a:rPr>
              <a:t>块钱。</a:t>
            </a:r>
            <a:endParaRPr lang="en-US" sz="44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2514600" y="5791200"/>
            <a:ext cx="5257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4400" b="1" dirty="0">
                <a:solidFill>
                  <a:srgbClr val="000000"/>
                </a:solidFill>
              </a:rPr>
              <a:t>百</a:t>
            </a:r>
            <a:r>
              <a:rPr lang="zh-CN" altLang="en-US" sz="4400" dirty="0">
                <a:solidFill>
                  <a:srgbClr val="000000"/>
                </a:solidFill>
              </a:rPr>
              <a:t> 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112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9625" y="1828800"/>
            <a:ext cx="4295775" cy="2133600"/>
          </a:xfrm>
        </p:spPr>
      </p:pic>
    </p:spTree>
    <p:extLst>
      <p:ext uri="{BB962C8B-B14F-4D97-AF65-F5344CB8AC3E}">
        <p14:creationId xmlns:p14="http://schemas.microsoft.com/office/powerpoint/2010/main" val="24565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383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4572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kern="0" dirty="0" smtClean="0">
                <a:solidFill>
                  <a:srgbClr val="000000"/>
                </a:solidFill>
                <a:latin typeface="+mn-lt"/>
                <a:cs typeface="+mn-cs"/>
              </a:rPr>
              <a:t>  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  <a:cs typeface="+mn-cs"/>
              </a:rPr>
              <a:t>    </a:t>
            </a:r>
            <a:r>
              <a:rPr lang="en-US" altLang="zh-TW" sz="3200" kern="0" dirty="0" err="1" smtClean="0">
                <a:solidFill>
                  <a:srgbClr val="000000"/>
                </a:solidFill>
                <a:latin typeface="+mn-lt"/>
                <a:cs typeface="+mn-cs"/>
              </a:rPr>
              <a:t>yí</a:t>
            </a:r>
            <a:r>
              <a:rPr lang="en-US" altLang="zh-TW" sz="3200" kern="0" dirty="0" smtClean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altLang="zh-TW" sz="3200" kern="0" dirty="0" err="1" smtClean="0">
                <a:solidFill>
                  <a:srgbClr val="000000"/>
                </a:solidFill>
                <a:latin typeface="+mn-lt"/>
                <a:cs typeface="+mn-cs"/>
              </a:rPr>
              <a:t>gòng</a:t>
            </a:r>
            <a:r>
              <a:rPr lang="en-US" altLang="zh-TW" sz="3200" kern="0" dirty="0" smtClean="0">
                <a:solidFill>
                  <a:srgbClr val="000000"/>
                </a:solidFill>
                <a:latin typeface="+mn-lt"/>
                <a:cs typeface="+mn-cs"/>
              </a:rPr>
              <a:t>        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+mn-lt"/>
                <a:cs typeface="+mn-cs"/>
              </a:rPr>
              <a:t>qián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zh-TW" altLang="en-US" sz="3200" kern="0" dirty="0" smtClean="0">
                <a:solidFill>
                  <a:srgbClr val="000000"/>
                </a:solidFill>
                <a:latin typeface="+mn-lt"/>
                <a:cs typeface="+mn-cs"/>
              </a:rPr>
              <a:t>      </a:t>
            </a:r>
            <a:r>
              <a:rPr lang="en-US" altLang="zh-TW" sz="3200" kern="0" dirty="0" err="1" smtClean="0">
                <a:solidFill>
                  <a:srgbClr val="000000"/>
                </a:solidFill>
              </a:rPr>
              <a:t>yí</a:t>
            </a:r>
            <a:r>
              <a:rPr lang="en-US" altLang="zh-TW" sz="3200" kern="0" dirty="0" smtClean="0">
                <a:solidFill>
                  <a:srgbClr val="000000"/>
                </a:solidFill>
              </a:rPr>
              <a:t> </a:t>
            </a:r>
            <a:r>
              <a:rPr lang="en-US" altLang="zh-TW" sz="3200" kern="0" dirty="0" err="1">
                <a:solidFill>
                  <a:srgbClr val="000000"/>
                </a:solidFill>
              </a:rPr>
              <a:t>gòng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  <a:cs typeface="+mn-cs"/>
              </a:rPr>
              <a:t>      </a:t>
            </a:r>
            <a:r>
              <a:rPr lang="en-US" sz="3200" kern="0" dirty="0" err="1" smtClean="0">
                <a:solidFill>
                  <a:srgbClr val="000000"/>
                </a:solidFill>
                <a:latin typeface="+mn-lt"/>
                <a:cs typeface="+mn-cs"/>
              </a:rPr>
              <a:t>kuài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+mn-lt"/>
                <a:cs typeface="+mn-cs"/>
              </a:rPr>
              <a:t>qián</a:t>
            </a:r>
            <a:endParaRPr lang="en-US" sz="3200" kern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kern="0" dirty="0" smtClean="0">
                <a:solidFill>
                  <a:srgbClr val="000000"/>
                </a:solidFill>
                <a:cs typeface="+mn-cs"/>
              </a:rPr>
              <a:t>Q: </a:t>
            </a:r>
            <a:r>
              <a:rPr lang="zh-CN" altLang="en-US" sz="4400" kern="0" dirty="0" smtClean="0">
                <a:solidFill>
                  <a:srgbClr val="000000"/>
                </a:solidFill>
                <a:cs typeface="+mn-cs"/>
              </a:rPr>
              <a:t>一共</a:t>
            </a:r>
            <a:r>
              <a:rPr lang="zh-CN" altLang="en-US" sz="4400" kern="0" dirty="0" smtClean="0">
                <a:solidFill>
                  <a:srgbClr val="000000"/>
                </a:solidFill>
                <a:latin typeface="宋体" pitchFamily="2" charset="-122"/>
                <a:cs typeface="+mn-cs"/>
              </a:rPr>
              <a:t>多少钱</a:t>
            </a:r>
            <a:r>
              <a:rPr lang="zh-CN" altLang="en-US" sz="4400" kern="0" dirty="0" smtClean="0">
                <a:solidFill>
                  <a:srgbClr val="000000"/>
                </a:solidFill>
                <a:latin typeface="+mn-lt"/>
                <a:cs typeface="+mn-cs"/>
              </a:rPr>
              <a:t>？</a:t>
            </a:r>
            <a:r>
              <a:rPr lang="en-US" altLang="zh-CN" sz="4400" kern="0" dirty="0" smtClean="0">
                <a:solidFill>
                  <a:srgbClr val="000000"/>
                </a:solidFill>
                <a:cs typeface="+mn-cs"/>
              </a:rPr>
              <a:t>A: </a:t>
            </a:r>
            <a:r>
              <a:rPr lang="zh-CN" altLang="en-US" sz="4400" kern="0" dirty="0" smtClean="0">
                <a:solidFill>
                  <a:srgbClr val="000000"/>
                </a:solidFill>
                <a:cs typeface="+mn-cs"/>
              </a:rPr>
              <a:t>一共</a:t>
            </a:r>
            <a:r>
              <a:rPr lang="en-US" altLang="zh-CN" sz="4400" kern="0" dirty="0" smtClean="0">
                <a:solidFill>
                  <a:srgbClr val="000000"/>
                </a:solidFill>
                <a:cs typeface="+mn-cs"/>
              </a:rPr>
              <a:t>___</a:t>
            </a:r>
            <a:r>
              <a:rPr lang="zh-CN" altLang="en-US" sz="4400" kern="0" dirty="0" smtClean="0">
                <a:solidFill>
                  <a:srgbClr val="000000"/>
                </a:solidFill>
                <a:latin typeface="+mn-lt"/>
                <a:cs typeface="+mn-cs"/>
              </a:rPr>
              <a:t>块钱</a:t>
            </a:r>
            <a:endParaRPr lang="en-US" sz="44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066800" y="5791200"/>
            <a:ext cx="5257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4400" b="1" dirty="0" smtClean="0">
                <a:solidFill>
                  <a:srgbClr val="000000"/>
                </a:solidFill>
              </a:rPr>
              <a:t>百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9624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G:\Lin-Chinese currency\1 yua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67200" y="3657600"/>
            <a:ext cx="3032125" cy="1490663"/>
          </a:xfrm>
          <a:noFill/>
        </p:spPr>
      </p:pic>
      <p:pic>
        <p:nvPicPr>
          <p:cNvPr id="12295" name="Picture 7" descr="G:\Lin-Chinese currency\1 yu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267200"/>
            <a:ext cx="303212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7" descr="G:\Lin-Chinese currency\1 yu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876800"/>
            <a:ext cx="303212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3" descr="F:\Lin-Chinese currency\5 yu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05000"/>
            <a:ext cx="3590925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83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19400"/>
            <a:ext cx="351631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14600"/>
            <a:ext cx="27717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 flipH="1">
            <a:off x="5628" y="228600"/>
            <a:ext cx="3276600" cy="1600200"/>
          </a:xfrm>
          <a:prstGeom prst="wedgeRoundRectCallout">
            <a:avLst>
              <a:gd name="adj1" fmla="val -39708"/>
              <a:gd name="adj2" fmla="val 1386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            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/>
                </a:solidFill>
              </a:rPr>
              <a:t>你</a:t>
            </a:r>
            <a:r>
              <a:rPr lang="zh-CN" altLang="en-US" sz="3200" dirty="0" smtClean="0">
                <a:solidFill>
                  <a:schemeClr val="tx1"/>
                </a:solidFill>
              </a:rPr>
              <a:t>好</a:t>
            </a:r>
            <a:r>
              <a:rPr lang="en-US" altLang="zh-TW" sz="2400" dirty="0" smtClean="0">
                <a:solidFill>
                  <a:schemeClr val="tx1"/>
                </a:solidFill>
              </a:rPr>
              <a:t>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/>
                </a:solidFill>
              </a:rPr>
              <a:t>   你要买什么？</a:t>
            </a:r>
            <a:r>
              <a:rPr lang="zh-TW" altLang="en-US" dirty="0"/>
              <a:t>？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 flipH="1">
            <a:off x="3429000" y="685800"/>
            <a:ext cx="5943600" cy="1600200"/>
          </a:xfrm>
          <a:prstGeom prst="wedgeRoundRectCallout">
            <a:avLst>
              <a:gd name="adj1" fmla="val 13118"/>
              <a:gd name="adj2" fmla="val 788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chemeClr val="tx1"/>
                </a:solidFill>
              </a:rPr>
              <a:t>我要买一件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kāfēi</a:t>
            </a:r>
            <a:r>
              <a:rPr lang="zh-CN" altLang="en-US" sz="4000" dirty="0" smtClean="0">
                <a:solidFill>
                  <a:schemeClr val="tx1"/>
                </a:solidFill>
              </a:rPr>
              <a:t>色的衬衫</a:t>
            </a:r>
            <a:r>
              <a:rPr lang="zh-CN" altLang="en-US" sz="4800" dirty="0" smtClean="0">
                <a:solidFill>
                  <a:schemeClr val="tx1"/>
                </a:solidFill>
              </a:rPr>
              <a:t>。</a:t>
            </a:r>
            <a:r>
              <a:rPr lang="zh-TW" altLang="en-US" sz="4000" dirty="0"/>
              <a:t>？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193232"/>
            <a:ext cx="35702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TW" sz="4800" dirty="0" smtClean="0"/>
          </a:p>
          <a:p>
            <a:r>
              <a:rPr lang="en-US" altLang="zh-TW" sz="4800" dirty="0" err="1" smtClean="0"/>
              <a:t>Shòuhuòyuán</a:t>
            </a:r>
            <a:endParaRPr lang="en-US" altLang="zh-TW" sz="4800" dirty="0" smtClean="0"/>
          </a:p>
          <a:p>
            <a:r>
              <a:rPr lang="zh-CN" altLang="en-US" sz="4800" dirty="0" smtClean="0"/>
              <a:t>售</a:t>
            </a:r>
            <a:r>
              <a:rPr lang="en-US" altLang="zh-CN" sz="4800" dirty="0" smtClean="0"/>
              <a:t>    </a:t>
            </a:r>
            <a:r>
              <a:rPr lang="zh-CN" altLang="en-US" sz="4800" dirty="0" smtClean="0"/>
              <a:t>货</a:t>
            </a:r>
            <a:r>
              <a:rPr lang="en-US" altLang="zh-CN" sz="4800" dirty="0" smtClean="0"/>
              <a:t>   </a:t>
            </a:r>
            <a:r>
              <a:rPr lang="zh-CN" altLang="en-US" sz="4800" dirty="0" smtClean="0"/>
              <a:t>员</a:t>
            </a:r>
            <a:endParaRPr lang="en-US" altLang="zh-TW" sz="4800" dirty="0" smtClean="0"/>
          </a:p>
        </p:txBody>
      </p:sp>
    </p:spTree>
    <p:extLst>
      <p:ext uri="{BB962C8B-B14F-4D97-AF65-F5344CB8AC3E}">
        <p14:creationId xmlns:p14="http://schemas.microsoft.com/office/powerpoint/2010/main" val="6581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1158">
  <a:themeElements>
    <a:clrScheme name="Tulip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ulip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lip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lip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lip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lip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li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lip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lip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2F3F0C-6447-4D15-A2F9-9E45143FBB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TP030001158</Template>
  <TotalTime>5753</TotalTime>
  <Words>175</Words>
  <Application>Microsoft Macintosh PowerPoint</Application>
  <PresentationFormat>On-screen Show (4:3)</PresentationFormat>
  <Paragraphs>76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DFPBiaoKaiW5-HPinIn1WLD</vt:lpstr>
      <vt:lpstr>Times New Roman</vt:lpstr>
      <vt:lpstr>Wingdings</vt:lpstr>
      <vt:lpstr>宋体</vt:lpstr>
      <vt:lpstr>TP030001158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dǎ diànhuà                       打 电话</dc:title>
  <dc:creator>Wei</dc:creator>
  <cp:lastModifiedBy>Microsoft Office User</cp:lastModifiedBy>
  <cp:revision>334</cp:revision>
  <dcterms:created xsi:type="dcterms:W3CDTF">2012-06-29T20:34:39Z</dcterms:created>
  <dcterms:modified xsi:type="dcterms:W3CDTF">2017-01-02T01:17:12Z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TC300011589990</vt:lpwstr>
  </property>
</Properties>
</file>